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Lst>
  <p:sldSz cy="10058400" cx="7772400"/>
  <p:notesSz cx="6858000" cy="9144000"/>
  <p:embeddedFontLst>
    <p:embeddedFont>
      <p:font typeface="Halant"/>
      <p:regular r:id="rId16"/>
      <p:bold r:id="rId17"/>
    </p:embeddedFont>
    <p:embeddedFont>
      <p:font typeface="Inter SemiBold"/>
      <p:regular r:id="rId18"/>
      <p:bold r:id="rId19"/>
      <p:italic r:id="rId20"/>
      <p:boldItalic r:id="rId21"/>
    </p:embeddedFont>
    <p:embeddedFont>
      <p:font typeface="Inter"/>
      <p:regular r:id="rId22"/>
      <p:bold r:id="rId23"/>
      <p:italic r:id="rId24"/>
      <p:boldItalic r:id="rId25"/>
    </p:embeddedFont>
    <p:embeddedFont>
      <p:font typeface="Plus Jakarta Sans"/>
      <p:regular r:id="rId26"/>
      <p:bold r:id="rId27"/>
      <p:italic r:id="rId28"/>
      <p:boldItalic r:id="rId29"/>
    </p:embeddedFont>
    <p:embeddedFont>
      <p:font typeface="Plus Jakarta Sans Medium"/>
      <p:regular r:id="rId30"/>
      <p:bold r:id="rId31"/>
      <p:italic r:id="rId32"/>
      <p:boldItalic r:id="rId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0416AD8-8A69-426E-B701-7AF997FEC692}">
  <a:tblStyle styleId="{40416AD8-8A69-426E-B701-7AF997FEC69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6E68D940-186B-441D-8AF7-E6DD14A08F03}"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italic.fntdata"/><Relationship Id="rId22" Type="http://schemas.openxmlformats.org/officeDocument/2006/relationships/font" Target="fonts/Inter-regular.fntdata"/><Relationship Id="rId21" Type="http://schemas.openxmlformats.org/officeDocument/2006/relationships/font" Target="fonts/InterSemiBold-boldItalic.fntdata"/><Relationship Id="rId24" Type="http://schemas.openxmlformats.org/officeDocument/2006/relationships/font" Target="fonts/Inter-italic.fntdata"/><Relationship Id="rId23"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regular.fntdata"/><Relationship Id="rId25" Type="http://schemas.openxmlformats.org/officeDocument/2006/relationships/font" Target="fonts/Inter-boldItalic.fntdata"/><Relationship Id="rId28" Type="http://schemas.openxmlformats.org/officeDocument/2006/relationships/font" Target="fonts/PlusJakartaSans-italic.fntdata"/><Relationship Id="rId27" Type="http://schemas.openxmlformats.org/officeDocument/2006/relationships/font" Target="fonts/PlusJakartaSans-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boldItalic.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PlusJakartaSansMedium-bold.fntdata"/><Relationship Id="rId30" Type="http://schemas.openxmlformats.org/officeDocument/2006/relationships/font" Target="fonts/PlusJakartaSansMedium-regular.fntdata"/><Relationship Id="rId11" Type="http://schemas.openxmlformats.org/officeDocument/2006/relationships/slide" Target="slides/slide3.xml"/><Relationship Id="rId33" Type="http://schemas.openxmlformats.org/officeDocument/2006/relationships/font" Target="fonts/PlusJakartaSansMedium-boldItalic.fntdata"/><Relationship Id="rId10" Type="http://schemas.openxmlformats.org/officeDocument/2006/relationships/slide" Target="slides/slide2.xml"/><Relationship Id="rId32" Type="http://schemas.openxmlformats.org/officeDocument/2006/relationships/font" Target="fonts/PlusJakartaSansMedium-italic.fntdata"/><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font" Target="fonts/Halant-bold.fntdata"/><Relationship Id="rId16" Type="http://schemas.openxmlformats.org/officeDocument/2006/relationships/font" Target="fonts/Halant-regular.fntdata"/><Relationship Id="rId19" Type="http://schemas.openxmlformats.org/officeDocument/2006/relationships/font" Target="fonts/InterSemiBold-bold.fntdata"/><Relationship Id="rId18" Type="http://schemas.openxmlformats.org/officeDocument/2006/relationships/font" Target="fonts/InterSemiBold-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5dd89a40c7_0_7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5dd89a40c7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35dd89a40c7_0_27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35dd89a40c7_0_2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35e1d8adab1_0_21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35e1d8adab1_0_2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g35e1d8adab1_0_36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5" name="Google Shape;185;g35e1d8adab1_0_3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35e1d8adab1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35e1d8adab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g35e1d8adab1_0_14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0" name="Google Shape;210;g35e1d8adab1_0_1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35e1d8adab1_0_28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9" name="Google Shape;229;g35e1d8adab1_0_2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4.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6.png"/><Relationship Id="rId5" Type="http://schemas.openxmlformats.org/officeDocument/2006/relationships/hyperlink" Target="https://www.youtube.com/watch?v=vDV0Ldp31xA" TargetMode="External"/><Relationship Id="rId6"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6.png"/><Relationship Id="rId5" Type="http://schemas.openxmlformats.org/officeDocument/2006/relationships/hyperlink" Target="https://www.youtube.com/watch?v=vDV0Ldp31xA" TargetMode="External"/><Relationship Id="rId6"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300">
                <a:solidFill>
                  <a:schemeClr val="dk1"/>
                </a:solidFill>
                <a:latin typeface="Plus Jakarta Sans Medium"/>
                <a:ea typeface="Plus Jakarta Sans Medium"/>
                <a:cs typeface="Plus Jakarta Sans Medium"/>
                <a:sym typeface="Plus Jakarta Sans Medium"/>
              </a:rPr>
              <a:t>T</a:t>
            </a:r>
            <a:r>
              <a:rPr lang="en" sz="2200">
                <a:solidFill>
                  <a:schemeClr val="dk1"/>
                </a:solidFill>
                <a:latin typeface="Plus Jakarta Sans Medium"/>
                <a:ea typeface="Plus Jakarta Sans Medium"/>
                <a:cs typeface="Plus Jakarta Sans Medium"/>
                <a:sym typeface="Plus Jakarta Sans Medium"/>
              </a:rPr>
              <a:t>he First Women to Complete the Oregon Trail</a:t>
            </a:r>
            <a:endParaRPr sz="22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45" name="Google Shape;145;p37"/>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6" name="Google Shape;146;p37"/>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47" name="Google Shape;147;p37"/>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8" name="Google Shape;148;p37"/>
          <p:cNvSpPr txBox="1"/>
          <p:nvPr/>
        </p:nvSpPr>
        <p:spPr>
          <a:xfrm>
            <a:off x="670050" y="11874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149" name="Google Shape;149;p37"/>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150" name="Google Shape;150;p37"/>
          <p:cNvGraphicFramePr/>
          <p:nvPr/>
        </p:nvGraphicFramePr>
        <p:xfrm>
          <a:off x="315750" y="2583825"/>
          <a:ext cx="3000000" cy="3000000"/>
        </p:xfrm>
        <a:graphic>
          <a:graphicData uri="http://schemas.openxmlformats.org/drawingml/2006/table">
            <a:tbl>
              <a:tblPr>
                <a:noFill/>
                <a:tableStyleId>{40416AD8-8A69-426E-B701-7AF997FEC692}</a:tableStyleId>
              </a:tblPr>
              <a:tblGrid>
                <a:gridCol w="7140900"/>
              </a:tblGrid>
              <a:tr h="431125">
                <a:tc>
                  <a:txBody>
                    <a:bodyPr/>
                    <a:lstStyle/>
                    <a:p>
                      <a:pPr indent="0" lvl="0" marL="0" rtl="0" algn="l">
                        <a:spcBef>
                          <a:spcPts val="0"/>
                        </a:spcBef>
                        <a:spcAft>
                          <a:spcPts val="0"/>
                        </a:spcAft>
                        <a:buNone/>
                      </a:pPr>
                      <a:r>
                        <a:rPr b="1" lang="en" sz="1300" u="sng">
                          <a:solidFill>
                            <a:schemeClr val="hlink"/>
                          </a:solidFill>
                          <a:latin typeface="Halant"/>
                          <a:ea typeface="Halant"/>
                          <a:cs typeface="Halant"/>
                          <a:sym typeface="Halant"/>
                          <a:hlinkClick r:id="rId5"/>
                        </a:rPr>
                        <a:t>Video Transcript:</a:t>
                      </a:r>
                      <a:endParaRPr sz="1300">
                        <a:latin typeface="Halant"/>
                        <a:ea typeface="Halant"/>
                        <a:cs typeface="Halant"/>
                        <a:sym typeface="Halant"/>
                      </a:endParaRPr>
                    </a:p>
                    <a:p>
                      <a:pPr indent="0" lvl="0" marL="38100" marR="15240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1836, a group of missionaries left for what was billed as the promised land, Oregon. Marcus and Narcissa Whitman joined the party which followed the Oregon Trail. The old fur trading route started in western Missouri. Then stretched 2,500 miles to Oregon's fabled farmland. Today, that journey would cross five states. Before the Whitman party, no women or wagons had attempted the trip. No one thought they could make it over the steep south pass, the easiest route through the Rockies. But Narcissa Whitman pushed through. The frontier was now open to families. Soon wagon ruts on the Oregon Trail grew deeper. Tens of thousands of homesteaders began forging West including Amelia Knight. She left Iowa newly pregnant with her husband and seven children. They followed the Platte River, the source of drinking water and disease on the trail. In what's now Nebraska, the Knights looked for landmarks like jailhouse and courthouse rocks and Scottsbluff. Out here, they feared Indian attacks but the biggest killers were River crossings and gun accidents.</a:t>
                      </a:r>
                      <a:endParaRPr sz="1200">
                        <a:solidFill>
                          <a:schemeClr val="dk1"/>
                        </a:solidFill>
                        <a:latin typeface="Inter"/>
                        <a:ea typeface="Inter"/>
                        <a:cs typeface="Inter"/>
                        <a:sym typeface="Inter"/>
                      </a:endParaRPr>
                    </a:p>
                    <a:p>
                      <a:pPr indent="0" lvl="0" marL="38100" marR="15240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r>
            </a:tbl>
          </a:graphicData>
        </a:graphic>
      </p:graphicFrame>
      <p:sp>
        <p:nvSpPr>
          <p:cNvPr id="151" name="Google Shape;151;p37"/>
          <p:cNvSpPr txBox="1"/>
          <p:nvPr/>
        </p:nvSpPr>
        <p:spPr>
          <a:xfrm>
            <a:off x="1700625" y="1575298"/>
            <a:ext cx="5673000" cy="8229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Contextualization</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000">
                <a:latin typeface="Inter"/>
                <a:ea typeface="Inter"/>
                <a:cs typeface="Inter"/>
                <a:sym typeface="Inter"/>
              </a:rPr>
              <a:t>Thinking historically means interpreting historical events, developments, or processes in light of the surrounding historical context.</a:t>
            </a:r>
            <a:endParaRPr sz="10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000">
              <a:solidFill>
                <a:srgbClr val="000000"/>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152" name="Google Shape;152;p37"/>
          <p:cNvSpPr txBox="1"/>
          <p:nvPr/>
        </p:nvSpPr>
        <p:spPr>
          <a:xfrm>
            <a:off x="435675" y="5452663"/>
            <a:ext cx="6918300" cy="260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How do you think Narcissa Whitman’s journey may have changed the way people viewed westward expansion?</a:t>
            </a:r>
            <a:endParaRPr sz="1200">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might settlers like the Knight family have risked such a dangerous journey to move west?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highlight>
                <a:srgbClr val="E95C3D"/>
              </a:highlight>
              <a:latin typeface="Inter"/>
              <a:ea typeface="Inter"/>
              <a:cs typeface="Inter"/>
              <a:sym typeface="Inter"/>
            </a:endParaRPr>
          </a:p>
          <a:p>
            <a:pPr indent="0" lvl="0" marL="457200" rtl="0" algn="l">
              <a:spcBef>
                <a:spcPts val="0"/>
              </a:spcBef>
              <a:spcAft>
                <a:spcPts val="0"/>
              </a:spcAft>
              <a:buNone/>
            </a:pPr>
            <a:r>
              <a:t/>
            </a:r>
            <a:endParaRPr b="1" sz="1200">
              <a:solidFill>
                <a:srgbClr val="E95C3D"/>
              </a:solidFill>
              <a:highlight>
                <a:srgbClr val="E95C3D"/>
              </a:highlight>
              <a:latin typeface="Inter"/>
              <a:ea typeface="Inter"/>
              <a:cs typeface="Inter"/>
              <a:sym typeface="Inter"/>
            </a:endParaRPr>
          </a:p>
          <a:p>
            <a:pPr indent="0" lvl="0" marL="0" rtl="0" algn="l">
              <a:spcBef>
                <a:spcPts val="0"/>
              </a:spcBef>
              <a:spcAft>
                <a:spcPts val="0"/>
              </a:spcAft>
              <a:buNone/>
            </a:pPr>
            <a:r>
              <a:t/>
            </a:r>
            <a:endParaRPr sz="1200">
              <a:solidFill>
                <a:srgbClr val="000000"/>
              </a:solidFill>
              <a:highlight>
                <a:srgbClr val="E95C3D"/>
              </a:highlight>
              <a:latin typeface="Inter"/>
              <a:ea typeface="Inter"/>
              <a:cs typeface="Inter"/>
              <a:sym typeface="Inter"/>
            </a:endParaRPr>
          </a:p>
          <a:p>
            <a:pPr indent="0" lvl="0" marL="0" rtl="0" algn="l">
              <a:spcBef>
                <a:spcPts val="0"/>
              </a:spcBef>
              <a:spcAft>
                <a:spcPts val="0"/>
              </a:spcAft>
              <a:buNone/>
            </a:pPr>
            <a:r>
              <a:t/>
            </a:r>
            <a:endParaRPr sz="1200">
              <a:solidFill>
                <a:srgbClr val="000000"/>
              </a:solidFill>
              <a:highlight>
                <a:srgbClr val="E95C3D"/>
              </a:highlight>
              <a:latin typeface="Inter"/>
              <a:ea typeface="Inter"/>
              <a:cs typeface="Inter"/>
              <a:sym typeface="Inter"/>
            </a:endParaRPr>
          </a:p>
        </p:txBody>
      </p:sp>
      <p:pic>
        <p:nvPicPr>
          <p:cNvPr id="153" name="Google Shape;153;p37" title="Context@2x transparent.png"/>
          <p:cNvPicPr preferRelativeResize="0"/>
          <p:nvPr/>
        </p:nvPicPr>
        <p:blipFill rotWithShape="1">
          <a:blip r:embed="rId6">
            <a:alphaModFix/>
          </a:blip>
          <a:srcRect b="0" l="0" r="0" t="0"/>
          <a:stretch/>
        </p:blipFill>
        <p:spPr>
          <a:xfrm>
            <a:off x="670051" y="1610089"/>
            <a:ext cx="822875" cy="8228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7" name="Shape 157"/>
        <p:cNvGrpSpPr/>
        <p:nvPr/>
      </p:nvGrpSpPr>
      <p:grpSpPr>
        <a:xfrm>
          <a:off x="0" y="0"/>
          <a:ext cx="0" cy="0"/>
          <a:chOff x="0" y="0"/>
          <a:chExt cx="0" cy="0"/>
        </a:xfrm>
      </p:grpSpPr>
      <p:sp>
        <p:nvSpPr>
          <p:cNvPr id="158" name="Google Shape;158;p38"/>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Women on the Trail</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Luzena Stanley Wilson</a:t>
            </a:r>
            <a:endParaRPr sz="1900">
              <a:solidFill>
                <a:schemeClr val="dk1"/>
              </a:solidFill>
              <a:latin typeface="Plus Jakarta Sans"/>
              <a:ea typeface="Plus Jakarta Sans"/>
              <a:cs typeface="Plus Jakarta Sans"/>
              <a:sym typeface="Plus Jakarta Sans"/>
            </a:endParaRPr>
          </a:p>
        </p:txBody>
      </p:sp>
      <p:sp>
        <p:nvSpPr>
          <p:cNvPr id="159" name="Google Shape;159;p38"/>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0" name="Google Shape;160;p38"/>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161" name="Google Shape;161;p38"/>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2" name="Google Shape;162;p38"/>
          <p:cNvPicPr preferRelativeResize="0"/>
          <p:nvPr/>
        </p:nvPicPr>
        <p:blipFill>
          <a:blip r:embed="rId4">
            <a:alphaModFix/>
          </a:blip>
          <a:stretch>
            <a:fillRect/>
          </a:stretch>
        </p:blipFill>
        <p:spPr>
          <a:xfrm>
            <a:off x="216272" y="154797"/>
            <a:ext cx="1041739" cy="431978"/>
          </a:xfrm>
          <a:prstGeom prst="rect">
            <a:avLst/>
          </a:prstGeom>
          <a:noFill/>
          <a:ln>
            <a:noFill/>
          </a:ln>
        </p:spPr>
      </p:pic>
      <p:graphicFrame>
        <p:nvGraphicFramePr>
          <p:cNvPr id="163" name="Google Shape;163;p38"/>
          <p:cNvGraphicFramePr/>
          <p:nvPr/>
        </p:nvGraphicFramePr>
        <p:xfrm>
          <a:off x="390126" y="879426"/>
          <a:ext cx="3000000" cy="3000000"/>
        </p:xfrm>
        <a:graphic>
          <a:graphicData uri="http://schemas.openxmlformats.org/drawingml/2006/table">
            <a:tbl>
              <a:tblPr>
                <a:noFill/>
                <a:tableStyleId>{6E68D940-186B-441D-8AF7-E6DD14A08F03}</a:tableStyleId>
              </a:tblPr>
              <a:tblGrid>
                <a:gridCol w="7057200"/>
              </a:tblGrid>
              <a:tr h="436250">
                <a:tc>
                  <a:txBody>
                    <a:bodyPr/>
                    <a:lstStyle/>
                    <a:p>
                      <a:pPr indent="0" lvl="0" marL="0" rtl="0" algn="l">
                        <a:spcBef>
                          <a:spcPts val="0"/>
                        </a:spcBef>
                        <a:spcAft>
                          <a:spcPts val="0"/>
                        </a:spcAft>
                        <a:buNone/>
                      </a:pPr>
                      <a:r>
                        <a:rPr lang="en" sz="1200">
                          <a:latin typeface="Halant"/>
                          <a:ea typeface="Halant"/>
                          <a:cs typeface="Halant"/>
                          <a:sym typeface="Halant"/>
                        </a:rPr>
                        <a:t>Source: </a:t>
                      </a:r>
                      <a:r>
                        <a:rPr lang="en" sz="1200">
                          <a:solidFill>
                            <a:schemeClr val="dk1"/>
                          </a:solidFill>
                          <a:latin typeface="Halant"/>
                          <a:ea typeface="Halant"/>
                          <a:cs typeface="Halant"/>
                          <a:sym typeface="Halant"/>
                        </a:rPr>
                        <a:t> Luzena Stanley </a:t>
                      </a:r>
                      <a:r>
                        <a:rPr lang="en" sz="1200">
                          <a:solidFill>
                            <a:schemeClr val="dk1"/>
                          </a:solidFill>
                          <a:latin typeface="Halant"/>
                          <a:ea typeface="Halant"/>
                          <a:cs typeface="Halant"/>
                          <a:sym typeface="Halant"/>
                        </a:rPr>
                        <a:t>Wilson, </a:t>
                      </a:r>
                      <a:r>
                        <a:rPr i="1" lang="en" sz="1200">
                          <a:solidFill>
                            <a:schemeClr val="dk1"/>
                          </a:solidFill>
                          <a:latin typeface="Halant"/>
                          <a:ea typeface="Halant"/>
                          <a:cs typeface="Halant"/>
                          <a:sym typeface="Halant"/>
                        </a:rPr>
                        <a:t>Luzena Stanley Wilson, ‘49er; Memories recalled years later for her daughter Correnah Wilson Wright</a:t>
                      </a:r>
                      <a:r>
                        <a:rPr lang="en" sz="1200">
                          <a:solidFill>
                            <a:schemeClr val="dk1"/>
                          </a:solidFill>
                          <a:latin typeface="Halant"/>
                          <a:ea typeface="Halant"/>
                          <a:cs typeface="Halant"/>
                          <a:sym typeface="Halant"/>
                        </a:rPr>
                        <a:t>, 1937.</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Luzena Stanley Wilson was a pioneer woman who traveled to California during the 1849 Gold Rush, later sharing her experiences as a hotel keeper, settler, and observer of California’s changing communities in recollections dictated to her daughter.</a:t>
                      </a:r>
                      <a:endParaRPr sz="1000">
                        <a:solidFill>
                          <a:schemeClr val="dk1"/>
                        </a:solidFill>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238025">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It was a hard march over the desert. The men were tired out goading on the poor oxen which seemed ready to drop at every step. They were covered with a thick coating of dust, even to the red tongues which hung from their mouths swollen with thirst and heat..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gold excitement spread like wildfire, even out to our log cabin in the prairie, and as we had almost nothing to lose, and we might gain a fortune, we early caught the fever. My husband grew enthusiastic and wanted to start immediately, but I would not be left behind.</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Women were scarce in those days. I lived six months in Sacramento and saw only two. There may have been others, but I never saw them. There was no time for visiting or gossiping; it was hard work from daylight till dark, and sometimes long after, and I nodded to my neighbor and called out "Good morning" as each of us hung the clothes out to dry on the lines.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"Coyote Diggings," for that was the early name of the Nevada City placer mines, were very rich in gold, and money came pouring into the town. Everybody had money, and everybody spent it. Money ran through one's fingers like water through a sieve. The most profitable employment of the time was gambling, and fifty or sixty of the men who pursued the profession were guests at my table.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fever and uncertainty of mining made the people grow old and haggard. They might dig, dig, dig, fruitlessly for days, making scarcely enough to keep body and soul together, and then disheartened, sell the worthless claim for enough provisions to last till they struck another camp. Perhaps the first day's work on the old claim by the new owner would yield hundreds of dollars.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txBody>
                  <a:tcPr marT="66525" marB="66525" marR="67475" marL="6747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7" name="Shape 167"/>
        <p:cNvGrpSpPr/>
        <p:nvPr/>
      </p:nvGrpSpPr>
      <p:grpSpPr>
        <a:xfrm>
          <a:off x="0" y="0"/>
          <a:ext cx="0" cy="0"/>
          <a:chOff x="0" y="0"/>
          <a:chExt cx="0" cy="0"/>
        </a:xfrm>
      </p:grpSpPr>
      <p:sp>
        <p:nvSpPr>
          <p:cNvPr id="168" name="Google Shape;168;p39"/>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Women on the Trail: Source Four</a:t>
            </a:r>
            <a:endParaRPr sz="1900">
              <a:solidFill>
                <a:schemeClr val="dk1"/>
              </a:solidFill>
              <a:latin typeface="Halant"/>
              <a:ea typeface="Halant"/>
              <a:cs typeface="Halant"/>
              <a:sym typeface="Halant"/>
            </a:endParaRPr>
          </a:p>
        </p:txBody>
      </p:sp>
      <p:pic>
        <p:nvPicPr>
          <p:cNvPr id="169" name="Google Shape;169;p3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0" name="Google Shape;170;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1" name="Google Shape;171;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2" name="Google Shape;172;p39"/>
          <p:cNvPicPr preferRelativeResize="0"/>
          <p:nvPr/>
        </p:nvPicPr>
        <p:blipFill>
          <a:blip r:embed="rId4">
            <a:alphaModFix/>
          </a:blip>
          <a:stretch>
            <a:fillRect/>
          </a:stretch>
        </p:blipFill>
        <p:spPr>
          <a:xfrm>
            <a:off x="226481" y="152922"/>
            <a:ext cx="816414" cy="338543"/>
          </a:xfrm>
          <a:prstGeom prst="rect">
            <a:avLst/>
          </a:prstGeom>
          <a:noFill/>
          <a:ln>
            <a:noFill/>
          </a:ln>
        </p:spPr>
      </p:pic>
      <p:sp>
        <p:nvSpPr>
          <p:cNvPr id="173" name="Google Shape;173;p39"/>
          <p:cNvSpPr txBox="1"/>
          <p:nvPr/>
        </p:nvSpPr>
        <p:spPr>
          <a:xfrm>
            <a:off x="594300" y="807688"/>
            <a:ext cx="6583800" cy="794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Read the assigned source and fill out the graphic organizer and questions below. Be prepared to share out in an Inside/Outside circle activity about these sources.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174" name="Google Shape;174;p39"/>
          <p:cNvSpPr txBox="1"/>
          <p:nvPr/>
        </p:nvSpPr>
        <p:spPr>
          <a:xfrm>
            <a:off x="1302450" y="1470100"/>
            <a:ext cx="5167500" cy="5706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b="1" lang="en" sz="1700">
                <a:solidFill>
                  <a:schemeClr val="dk1"/>
                </a:solidFill>
                <a:latin typeface="Inter"/>
                <a:ea typeface="Inter"/>
                <a:cs typeface="Inter"/>
                <a:sym typeface="Inter"/>
              </a:rPr>
              <a:t>Luzena Stanley Wilson, </a:t>
            </a:r>
            <a:r>
              <a:rPr b="1" i="1" lang="en" sz="1700">
                <a:solidFill>
                  <a:schemeClr val="dk1"/>
                </a:solidFill>
                <a:latin typeface="Inter"/>
                <a:ea typeface="Inter"/>
                <a:cs typeface="Inter"/>
                <a:sym typeface="Inter"/>
              </a:rPr>
              <a:t>‘49er  Memories</a:t>
            </a:r>
            <a:r>
              <a:rPr b="1" lang="en" sz="1700">
                <a:solidFill>
                  <a:schemeClr val="dk1"/>
                </a:solidFill>
                <a:latin typeface="Inter"/>
                <a:ea typeface="Inter"/>
                <a:cs typeface="Inter"/>
                <a:sym typeface="Inter"/>
              </a:rPr>
              <a:t> (1937)</a:t>
            </a:r>
            <a:endParaRPr b="1" sz="2000">
              <a:solidFill>
                <a:schemeClr val="dk1"/>
              </a:solidFill>
              <a:latin typeface="Inter"/>
              <a:ea typeface="Inter"/>
              <a:cs typeface="Inter"/>
              <a:sym typeface="Inter"/>
            </a:endParaRPr>
          </a:p>
        </p:txBody>
      </p:sp>
      <p:sp>
        <p:nvSpPr>
          <p:cNvPr id="175" name="Google Shape;175;p39"/>
          <p:cNvSpPr txBox="1"/>
          <p:nvPr/>
        </p:nvSpPr>
        <p:spPr>
          <a:xfrm>
            <a:off x="2913200" y="2253100"/>
            <a:ext cx="2028000" cy="3642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What were the mental health and emotional challenges of life on the trail?</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p:txBody>
      </p:sp>
      <p:sp>
        <p:nvSpPr>
          <p:cNvPr id="176" name="Google Shape;176;p39"/>
          <p:cNvSpPr txBox="1"/>
          <p:nvPr/>
        </p:nvSpPr>
        <p:spPr>
          <a:xfrm>
            <a:off x="5282500" y="2253100"/>
            <a:ext cx="2028000" cy="3642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were the geographic and technology challenges of life on the trail?</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p:txBody>
      </p:sp>
      <p:sp>
        <p:nvSpPr>
          <p:cNvPr id="177" name="Google Shape;177;p39"/>
          <p:cNvSpPr txBox="1"/>
          <p:nvPr/>
        </p:nvSpPr>
        <p:spPr>
          <a:xfrm>
            <a:off x="594300" y="2253100"/>
            <a:ext cx="1977600" cy="3642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What were the physical health and safety challenges of life on the trail?</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p:txBody>
      </p:sp>
      <p:cxnSp>
        <p:nvCxnSpPr>
          <p:cNvPr id="178" name="Google Shape;178;p39"/>
          <p:cNvCxnSpPr/>
          <p:nvPr/>
        </p:nvCxnSpPr>
        <p:spPr>
          <a:xfrm>
            <a:off x="1557900" y="2040700"/>
            <a:ext cx="0" cy="212400"/>
          </a:xfrm>
          <a:prstGeom prst="straightConnector1">
            <a:avLst/>
          </a:prstGeom>
          <a:noFill/>
          <a:ln cap="flat" cmpd="sng" w="9525">
            <a:solidFill>
              <a:schemeClr val="dk2"/>
            </a:solidFill>
            <a:prstDash val="solid"/>
            <a:round/>
            <a:headEnd len="med" w="med" type="none"/>
            <a:tailEnd len="med" w="med" type="none"/>
          </a:ln>
        </p:spPr>
      </p:cxnSp>
      <p:sp>
        <p:nvSpPr>
          <p:cNvPr id="179" name="Google Shape;179;p39"/>
          <p:cNvSpPr txBox="1"/>
          <p:nvPr/>
        </p:nvSpPr>
        <p:spPr>
          <a:xfrm>
            <a:off x="670100" y="8851300"/>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 Evaluating Evidence &amp; Perspective</a:t>
            </a:r>
            <a:endParaRPr sz="1200">
              <a:latin typeface="Inter"/>
              <a:ea typeface="Inter"/>
              <a:cs typeface="Inter"/>
              <a:sym typeface="Inter"/>
            </a:endParaRPr>
          </a:p>
        </p:txBody>
      </p:sp>
      <p:cxnSp>
        <p:nvCxnSpPr>
          <p:cNvPr id="180" name="Google Shape;180;p39"/>
          <p:cNvCxnSpPr/>
          <p:nvPr/>
        </p:nvCxnSpPr>
        <p:spPr>
          <a:xfrm>
            <a:off x="3928550" y="2040700"/>
            <a:ext cx="0" cy="212400"/>
          </a:xfrm>
          <a:prstGeom prst="straightConnector1">
            <a:avLst/>
          </a:prstGeom>
          <a:noFill/>
          <a:ln cap="flat" cmpd="sng" w="9525">
            <a:solidFill>
              <a:schemeClr val="dk2"/>
            </a:solidFill>
            <a:prstDash val="solid"/>
            <a:round/>
            <a:headEnd len="med" w="med" type="none"/>
            <a:tailEnd len="med" w="med" type="none"/>
          </a:ln>
        </p:spPr>
      </p:cxnSp>
      <p:cxnSp>
        <p:nvCxnSpPr>
          <p:cNvPr id="181" name="Google Shape;181;p39"/>
          <p:cNvCxnSpPr/>
          <p:nvPr/>
        </p:nvCxnSpPr>
        <p:spPr>
          <a:xfrm>
            <a:off x="6296500" y="2040700"/>
            <a:ext cx="0" cy="212400"/>
          </a:xfrm>
          <a:prstGeom prst="straightConnector1">
            <a:avLst/>
          </a:prstGeom>
          <a:noFill/>
          <a:ln cap="flat" cmpd="sng" w="9525">
            <a:solidFill>
              <a:schemeClr val="dk2"/>
            </a:solidFill>
            <a:prstDash val="solid"/>
            <a:round/>
            <a:headEnd len="med" w="med" type="none"/>
            <a:tailEnd len="med" w="med" type="none"/>
          </a:ln>
        </p:spPr>
      </p:cxnSp>
      <p:sp>
        <p:nvSpPr>
          <p:cNvPr id="182" name="Google Shape;182;p39"/>
          <p:cNvSpPr txBox="1"/>
          <p:nvPr/>
        </p:nvSpPr>
        <p:spPr>
          <a:xfrm>
            <a:off x="584600" y="5907925"/>
            <a:ext cx="6726000" cy="3364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Reflection &amp; Analysis: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this firsthand account compare to what you expected life on the trail to be?</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Luzena Stanley Wilson’s story teach about the strength and adaptability of women on the trail?</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6" name="Shape 186"/>
        <p:cNvGrpSpPr/>
        <p:nvPr/>
      </p:nvGrpSpPr>
      <p:grpSpPr>
        <a:xfrm>
          <a:off x="0" y="0"/>
          <a:ext cx="0" cy="0"/>
          <a:chOff x="0" y="0"/>
          <a:chExt cx="0" cy="0"/>
        </a:xfrm>
      </p:grpSpPr>
      <p:pic>
        <p:nvPicPr>
          <p:cNvPr id="187" name="Google Shape;187;p40"/>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88" name="Google Shape;188;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9" name="Google Shape;189;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90" name="Google Shape;190;p40"/>
          <p:cNvSpPr txBox="1"/>
          <p:nvPr/>
        </p:nvSpPr>
        <p:spPr>
          <a:xfrm>
            <a:off x="455250" y="795075"/>
            <a:ext cx="68622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As you move through the inside/outside circle, take notes about each of the sources. Include specific evidence and explain the perspective.</a:t>
            </a:r>
            <a:endParaRPr sz="1400">
              <a:latin typeface="Halant"/>
              <a:ea typeface="Halant"/>
              <a:cs typeface="Halant"/>
              <a:sym typeface="Halant"/>
            </a:endParaRPr>
          </a:p>
        </p:txBody>
      </p:sp>
      <p:sp>
        <p:nvSpPr>
          <p:cNvPr id="191" name="Google Shape;191;p40"/>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Evaluating Evidence </a:t>
            </a:r>
            <a:r>
              <a:rPr lang="en" sz="1400">
                <a:solidFill>
                  <a:schemeClr val="dk1"/>
                </a:solidFill>
                <a:latin typeface="Halant"/>
                <a:ea typeface="Halant"/>
                <a:cs typeface="Halant"/>
                <a:sym typeface="Halant"/>
              </a:rPr>
              <a:t>&amp; Perspective</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Women on the Trail</a:t>
            </a:r>
            <a:endParaRPr sz="1900">
              <a:solidFill>
                <a:schemeClr val="dk1"/>
              </a:solidFill>
              <a:latin typeface="Plus Jakarta Sans"/>
              <a:ea typeface="Plus Jakarta Sans"/>
              <a:cs typeface="Plus Jakarta Sans"/>
              <a:sym typeface="Plus Jakarta Sans"/>
            </a:endParaRPr>
          </a:p>
        </p:txBody>
      </p:sp>
      <p:pic>
        <p:nvPicPr>
          <p:cNvPr id="192" name="Google Shape;192;p40"/>
          <p:cNvPicPr preferRelativeResize="0"/>
          <p:nvPr/>
        </p:nvPicPr>
        <p:blipFill>
          <a:blip r:embed="rId4">
            <a:alphaModFix/>
          </a:blip>
          <a:stretch>
            <a:fillRect/>
          </a:stretch>
        </p:blipFill>
        <p:spPr>
          <a:xfrm>
            <a:off x="216272" y="154797"/>
            <a:ext cx="1041739" cy="431978"/>
          </a:xfrm>
          <a:prstGeom prst="rect">
            <a:avLst/>
          </a:prstGeom>
          <a:noFill/>
          <a:ln>
            <a:noFill/>
          </a:ln>
        </p:spPr>
      </p:pic>
      <p:graphicFrame>
        <p:nvGraphicFramePr>
          <p:cNvPr id="193" name="Google Shape;193;p40"/>
          <p:cNvGraphicFramePr/>
          <p:nvPr/>
        </p:nvGraphicFramePr>
        <p:xfrm>
          <a:off x="952650" y="1532475"/>
          <a:ext cx="3000000" cy="3000000"/>
        </p:xfrm>
        <a:graphic>
          <a:graphicData uri="http://schemas.openxmlformats.org/drawingml/2006/table">
            <a:tbl>
              <a:tblPr>
                <a:noFill/>
                <a:tableStyleId>{40416AD8-8A69-426E-B701-7AF997FEC692}</a:tableStyleId>
              </a:tblPr>
              <a:tblGrid>
                <a:gridCol w="2933700"/>
                <a:gridCol w="2933700"/>
              </a:tblGrid>
              <a:tr h="381000">
                <a:tc gridSpan="2">
                  <a:txBody>
                    <a:bodyPr/>
                    <a:lstStyle/>
                    <a:p>
                      <a:pPr indent="0" lvl="0" marL="0" rtl="0" algn="l">
                        <a:spcBef>
                          <a:spcPts val="0"/>
                        </a:spcBef>
                        <a:spcAft>
                          <a:spcPts val="0"/>
                        </a:spcAft>
                        <a:buNone/>
                      </a:pPr>
                      <a:r>
                        <a:rPr b="1" lang="en" sz="1200">
                          <a:latin typeface="Inter"/>
                          <a:ea typeface="Inter"/>
                          <a:cs typeface="Inter"/>
                          <a:sym typeface="Inter"/>
                        </a:rPr>
                        <a:t>Your Source: </a:t>
                      </a:r>
                      <a:endParaRPr b="1" sz="1200">
                        <a:latin typeface="Inter"/>
                        <a:ea typeface="Inter"/>
                        <a:cs typeface="Inter"/>
                        <a:sym typeface="Inter"/>
                      </a:endParaRPr>
                    </a:p>
                  </a:txBody>
                  <a:tcPr marT="91425" marB="91425" marR="91425" marL="91425">
                    <a:solidFill>
                      <a:srgbClr val="D9D9D9"/>
                    </a:solidFill>
                  </a:tcPr>
                </a:tc>
                <a:tc hMerge="1"/>
              </a:tr>
              <a:tr h="381000">
                <a:tc gridSpan="2">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tc>
                <a:tc hMerge="1"/>
              </a:tr>
              <a:tr h="381000">
                <a:tc>
                  <a:txBody>
                    <a:bodyPr/>
                    <a:lstStyle/>
                    <a:p>
                      <a:pPr indent="0" lvl="0" marL="0" rtl="0" algn="l">
                        <a:spcBef>
                          <a:spcPts val="0"/>
                        </a:spcBef>
                        <a:spcAft>
                          <a:spcPts val="0"/>
                        </a:spcAft>
                        <a:buNone/>
                      </a:pPr>
                      <a:r>
                        <a:rPr b="1" lang="en" sz="1200">
                          <a:latin typeface="Inter"/>
                          <a:ea typeface="Inter"/>
                          <a:cs typeface="Inter"/>
                          <a:sym typeface="Inter"/>
                        </a:rPr>
                        <a:t>Source: </a:t>
                      </a:r>
                      <a:endParaRPr b="1" sz="1200">
                        <a:latin typeface="Inter"/>
                        <a:ea typeface="Inter"/>
                        <a:cs typeface="Inter"/>
                        <a:sym typeface="Inter"/>
                      </a:endParaRPr>
                    </a:p>
                  </a:txBody>
                  <a:tcPr marT="91425" marB="91425" marR="91425" marL="91425">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Source:</a:t>
                      </a:r>
                      <a:endParaRPr b="1" sz="1200">
                        <a:latin typeface="Inter"/>
                        <a:ea typeface="Inter"/>
                        <a:cs typeface="Inter"/>
                        <a:sym typeface="Inter"/>
                      </a:endParaRPr>
                    </a:p>
                  </a:txBody>
                  <a:tcPr marT="91425" marB="91425" marR="91425" marL="91425">
                    <a:solidFill>
                      <a:srgbClr val="D9D9D9"/>
                    </a:solidFill>
                  </a:tcPr>
                </a:tc>
              </a:tr>
              <a:tr h="38100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Source:</a:t>
                      </a:r>
                      <a:endParaRPr b="1" sz="1200">
                        <a:latin typeface="Inter"/>
                        <a:ea typeface="Inter"/>
                        <a:cs typeface="Inter"/>
                        <a:sym typeface="Inter"/>
                      </a:endParaRPr>
                    </a:p>
                  </a:txBody>
                  <a:tcPr marT="91425" marB="91425" marR="91425" marL="91425">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Source: </a:t>
                      </a:r>
                      <a:endParaRPr b="1" sz="1200">
                        <a:latin typeface="Inter"/>
                        <a:ea typeface="Inter"/>
                        <a:cs typeface="Inter"/>
                        <a:sym typeface="Inter"/>
                      </a:endParaRPr>
                    </a:p>
                  </a:txBody>
                  <a:tcPr marT="91425" marB="91425" marR="91425" marL="91425">
                    <a:solidFill>
                      <a:srgbClr val="D9D9D9"/>
                    </a:solidFill>
                  </a:tcPr>
                </a:tc>
              </a:tr>
              <a:tr h="38100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7" name="Shape 197"/>
        <p:cNvGrpSpPr/>
        <p:nvPr/>
      </p:nvGrpSpPr>
      <p:grpSpPr>
        <a:xfrm>
          <a:off x="0" y="0"/>
          <a:ext cx="0" cy="0"/>
          <a:chOff x="0" y="0"/>
          <a:chExt cx="0" cy="0"/>
        </a:xfrm>
      </p:grpSpPr>
      <p:sp>
        <p:nvSpPr>
          <p:cNvPr id="198" name="Google Shape;198;p41"/>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300">
                <a:solidFill>
                  <a:schemeClr val="dk1"/>
                </a:solidFill>
                <a:latin typeface="Plus Jakarta Sans Medium"/>
                <a:ea typeface="Plus Jakarta Sans Medium"/>
                <a:cs typeface="Plus Jakarta Sans Medium"/>
                <a:sym typeface="Plus Jakarta Sans Medium"/>
              </a:rPr>
              <a:t>T</a:t>
            </a:r>
            <a:r>
              <a:rPr lang="en" sz="2200">
                <a:solidFill>
                  <a:schemeClr val="dk1"/>
                </a:solidFill>
                <a:latin typeface="Plus Jakarta Sans Medium"/>
                <a:ea typeface="Plus Jakarta Sans Medium"/>
                <a:cs typeface="Plus Jakarta Sans Medium"/>
                <a:sym typeface="Plus Jakarta Sans Medium"/>
              </a:rPr>
              <a:t>he First Women to Complete the Oregon Trail (Exemplar)</a:t>
            </a:r>
            <a:endParaRPr sz="22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99" name="Google Shape;199;p41"/>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00" name="Google Shape;200;p41"/>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201" name="Google Shape;201;p41"/>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02" name="Google Shape;202;p41"/>
          <p:cNvSpPr txBox="1"/>
          <p:nvPr/>
        </p:nvSpPr>
        <p:spPr>
          <a:xfrm>
            <a:off x="670050" y="11874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203" name="Google Shape;203;p41"/>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204" name="Google Shape;204;p41"/>
          <p:cNvGraphicFramePr/>
          <p:nvPr/>
        </p:nvGraphicFramePr>
        <p:xfrm>
          <a:off x="315750" y="2583825"/>
          <a:ext cx="3000000" cy="3000000"/>
        </p:xfrm>
        <a:graphic>
          <a:graphicData uri="http://schemas.openxmlformats.org/drawingml/2006/table">
            <a:tbl>
              <a:tblPr>
                <a:noFill/>
                <a:tableStyleId>{40416AD8-8A69-426E-B701-7AF997FEC692}</a:tableStyleId>
              </a:tblPr>
              <a:tblGrid>
                <a:gridCol w="7140900"/>
              </a:tblGrid>
              <a:tr h="431125">
                <a:tc>
                  <a:txBody>
                    <a:bodyPr/>
                    <a:lstStyle/>
                    <a:p>
                      <a:pPr indent="0" lvl="0" marL="0" rtl="0" algn="l">
                        <a:spcBef>
                          <a:spcPts val="0"/>
                        </a:spcBef>
                        <a:spcAft>
                          <a:spcPts val="0"/>
                        </a:spcAft>
                        <a:buNone/>
                      </a:pPr>
                      <a:r>
                        <a:rPr b="1" lang="en" sz="1300" u="sng">
                          <a:solidFill>
                            <a:schemeClr val="hlink"/>
                          </a:solidFill>
                          <a:latin typeface="Halant"/>
                          <a:ea typeface="Halant"/>
                          <a:cs typeface="Halant"/>
                          <a:sym typeface="Halant"/>
                          <a:hlinkClick r:id="rId5"/>
                        </a:rPr>
                        <a:t>Video Transcript:</a:t>
                      </a:r>
                      <a:endParaRPr sz="1300">
                        <a:latin typeface="Halant"/>
                        <a:ea typeface="Halant"/>
                        <a:cs typeface="Halant"/>
                        <a:sym typeface="Halant"/>
                      </a:endParaRPr>
                    </a:p>
                    <a:p>
                      <a:pPr indent="0" lvl="0" marL="38100" marR="15240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1836, a group of missionaries left for what was billed as the promised land, Oregon. Marcus and Narcissa Whitman joined the party which followed the Oregon Trail. The old fur trading route started in western Missouri. Then stretched 2,500 miles to Oregon's fabled farmland. Today, that journey would cross five states. Before the Whitman party, no women or wagons had attempted the trip. No one thought they could make it over the steep south pass, the easiest route through the Rockies. But Narcissa Whitman pushed through. The frontier was now open to families. Soon wagon ruts on the Oregon Trail grew deeper. Tens of thousands of homesteaders began forging West including Amelia Knight. She left Iowa newly pregnant with her husband and seven children. They followed the Platte River, the source of drinking water and disease on the trail. In what's now Nebraska, the Knights looked for landmarks like jailhouse and courthouse rocks and Scottsbluff. Out here, they feared Indian attacks but the biggest killers were River crossings and gun accidents.</a:t>
                      </a:r>
                      <a:endParaRPr sz="1200">
                        <a:solidFill>
                          <a:schemeClr val="dk1"/>
                        </a:solidFill>
                        <a:latin typeface="Inter"/>
                        <a:ea typeface="Inter"/>
                        <a:cs typeface="Inter"/>
                        <a:sym typeface="Inter"/>
                      </a:endParaRPr>
                    </a:p>
                    <a:p>
                      <a:pPr indent="0" lvl="0" marL="38100" marR="15240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r>
            </a:tbl>
          </a:graphicData>
        </a:graphic>
      </p:graphicFrame>
      <p:sp>
        <p:nvSpPr>
          <p:cNvPr id="205" name="Google Shape;205;p41"/>
          <p:cNvSpPr txBox="1"/>
          <p:nvPr/>
        </p:nvSpPr>
        <p:spPr>
          <a:xfrm>
            <a:off x="1700625" y="1575298"/>
            <a:ext cx="5673000" cy="8229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Contextualization</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000">
                <a:latin typeface="Inter"/>
                <a:ea typeface="Inter"/>
                <a:cs typeface="Inter"/>
                <a:sym typeface="Inter"/>
              </a:rPr>
              <a:t>Thinking historically means interpreting historical events, developments, or processes in light of the surrounding historical context.</a:t>
            </a:r>
            <a:endParaRPr sz="10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000">
              <a:solidFill>
                <a:srgbClr val="000000"/>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206" name="Google Shape;206;p41"/>
          <p:cNvSpPr txBox="1"/>
          <p:nvPr/>
        </p:nvSpPr>
        <p:spPr>
          <a:xfrm>
            <a:off x="435675" y="5452663"/>
            <a:ext cx="6918300" cy="2493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How do you think Narcissa Whitman’s journey may have changed the way people viewed westward expansion?</a:t>
            </a:r>
            <a:endParaRPr sz="1200">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Narcissa's journey showed that women and families could survive the tough trip west. It probably encouraged more people to move west because they believed if she could do it, they could too. It helped people see the frontier not just as a place for men or fur traders, but as a new home for families.</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might settlers like the Knight family have risked such a dangerous journey to move west?</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Settlers were likely hoping for a better life, such as owning farmland in Oregon. Even though it was dangerous, they might have believed the reward was worth the risk. The promise of land, opportunity, and a fresh start was a big motivation during westward expansion.</a:t>
            </a:r>
            <a:endParaRPr sz="1200">
              <a:solidFill>
                <a:srgbClr val="000000"/>
              </a:solidFill>
              <a:highlight>
                <a:srgbClr val="E95C3D"/>
              </a:highlight>
              <a:latin typeface="Inter"/>
              <a:ea typeface="Inter"/>
              <a:cs typeface="Inter"/>
              <a:sym typeface="Inter"/>
            </a:endParaRPr>
          </a:p>
        </p:txBody>
      </p:sp>
      <p:pic>
        <p:nvPicPr>
          <p:cNvPr id="207" name="Google Shape;207;p41" title="Context@2x transparent.png"/>
          <p:cNvPicPr preferRelativeResize="0"/>
          <p:nvPr/>
        </p:nvPicPr>
        <p:blipFill rotWithShape="1">
          <a:blip r:embed="rId6">
            <a:alphaModFix/>
          </a:blip>
          <a:srcRect b="0" l="0" r="0" t="0"/>
          <a:stretch/>
        </p:blipFill>
        <p:spPr>
          <a:xfrm>
            <a:off x="670051" y="1610089"/>
            <a:ext cx="822875" cy="8228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1" name="Shape 211"/>
        <p:cNvGrpSpPr/>
        <p:nvPr/>
      </p:nvGrpSpPr>
      <p:grpSpPr>
        <a:xfrm>
          <a:off x="0" y="0"/>
          <a:ext cx="0" cy="0"/>
          <a:chOff x="0" y="0"/>
          <a:chExt cx="0" cy="0"/>
        </a:xfrm>
      </p:grpSpPr>
      <p:sp>
        <p:nvSpPr>
          <p:cNvPr id="212" name="Google Shape;212;p42"/>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Women on the Trail: Source Four (Exemplar)</a:t>
            </a:r>
            <a:endParaRPr sz="1900">
              <a:solidFill>
                <a:schemeClr val="dk1"/>
              </a:solidFill>
              <a:latin typeface="Halant"/>
              <a:ea typeface="Halant"/>
              <a:cs typeface="Halant"/>
              <a:sym typeface="Halant"/>
            </a:endParaRPr>
          </a:p>
        </p:txBody>
      </p:sp>
      <p:pic>
        <p:nvPicPr>
          <p:cNvPr id="213" name="Google Shape;213;p4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14" name="Google Shape;214;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15" name="Google Shape;215;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16" name="Google Shape;216;p42"/>
          <p:cNvPicPr preferRelativeResize="0"/>
          <p:nvPr/>
        </p:nvPicPr>
        <p:blipFill>
          <a:blip r:embed="rId4">
            <a:alphaModFix/>
          </a:blip>
          <a:stretch>
            <a:fillRect/>
          </a:stretch>
        </p:blipFill>
        <p:spPr>
          <a:xfrm>
            <a:off x="226481" y="152922"/>
            <a:ext cx="816414" cy="338543"/>
          </a:xfrm>
          <a:prstGeom prst="rect">
            <a:avLst/>
          </a:prstGeom>
          <a:noFill/>
          <a:ln>
            <a:noFill/>
          </a:ln>
        </p:spPr>
      </p:pic>
      <p:sp>
        <p:nvSpPr>
          <p:cNvPr id="217" name="Google Shape;217;p42"/>
          <p:cNvSpPr txBox="1"/>
          <p:nvPr/>
        </p:nvSpPr>
        <p:spPr>
          <a:xfrm>
            <a:off x="594300" y="807688"/>
            <a:ext cx="6583800" cy="794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Read the assigned source and fill out the graphic organizer and questions below. Be prepared to share out in an Inside/Outside circle activity about these sources.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218" name="Google Shape;218;p42"/>
          <p:cNvSpPr txBox="1"/>
          <p:nvPr/>
        </p:nvSpPr>
        <p:spPr>
          <a:xfrm>
            <a:off x="1302450" y="1470100"/>
            <a:ext cx="5167500" cy="5706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b="1" lang="en" sz="1700">
                <a:solidFill>
                  <a:schemeClr val="dk1"/>
                </a:solidFill>
                <a:latin typeface="Inter"/>
                <a:ea typeface="Inter"/>
                <a:cs typeface="Inter"/>
                <a:sym typeface="Inter"/>
              </a:rPr>
              <a:t>Luzena Stanley Wilson, </a:t>
            </a:r>
            <a:r>
              <a:rPr b="1" i="1" lang="en" sz="1700">
                <a:solidFill>
                  <a:schemeClr val="dk1"/>
                </a:solidFill>
                <a:latin typeface="Inter"/>
                <a:ea typeface="Inter"/>
                <a:cs typeface="Inter"/>
                <a:sym typeface="Inter"/>
              </a:rPr>
              <a:t>‘49er  Memories</a:t>
            </a:r>
            <a:r>
              <a:rPr b="1" lang="en" sz="1700">
                <a:solidFill>
                  <a:schemeClr val="dk1"/>
                </a:solidFill>
                <a:latin typeface="Inter"/>
                <a:ea typeface="Inter"/>
                <a:cs typeface="Inter"/>
                <a:sym typeface="Inter"/>
              </a:rPr>
              <a:t> (1937)</a:t>
            </a:r>
            <a:endParaRPr b="1" sz="2000">
              <a:solidFill>
                <a:schemeClr val="dk1"/>
              </a:solidFill>
              <a:latin typeface="Inter"/>
              <a:ea typeface="Inter"/>
              <a:cs typeface="Inter"/>
              <a:sym typeface="Inter"/>
            </a:endParaRPr>
          </a:p>
        </p:txBody>
      </p:sp>
      <p:sp>
        <p:nvSpPr>
          <p:cNvPr id="219" name="Google Shape;219;p42"/>
          <p:cNvSpPr txBox="1"/>
          <p:nvPr/>
        </p:nvSpPr>
        <p:spPr>
          <a:xfrm>
            <a:off x="2913200" y="2253100"/>
            <a:ext cx="2028000" cy="3642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What were the mental health and emotional challenges of life on the trail?</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Luzena worked long hours with no rest and lived in isolation, rarely seeing other women. The uncertainty and failure of gold mining created disappointment and emotional stress.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p:txBody>
      </p:sp>
      <p:sp>
        <p:nvSpPr>
          <p:cNvPr id="220" name="Google Shape;220;p42"/>
          <p:cNvSpPr txBox="1"/>
          <p:nvPr/>
        </p:nvSpPr>
        <p:spPr>
          <a:xfrm>
            <a:off x="5282500" y="2253100"/>
            <a:ext cx="2028000" cy="3642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were the geographic and technology challenges of life on the trail?</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Harsh deserts and poor roads made the journey difficult. There was limited access to supplies, tools, and stable shelter while trying to start a business.</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p:txBody>
      </p:sp>
      <p:sp>
        <p:nvSpPr>
          <p:cNvPr id="221" name="Google Shape;221;p42"/>
          <p:cNvSpPr txBox="1"/>
          <p:nvPr/>
        </p:nvSpPr>
        <p:spPr>
          <a:xfrm>
            <a:off x="594300" y="2253100"/>
            <a:ext cx="1977600" cy="3642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What were the physical health and safety challenges of life on the trail?</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journey was dusty, hot, and exhausting, especially for animals like oxen. Mining towns were unsafe and full of people who were tired, disheartened, and often unhealthy.</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p:txBody>
      </p:sp>
      <p:cxnSp>
        <p:nvCxnSpPr>
          <p:cNvPr id="222" name="Google Shape;222;p42"/>
          <p:cNvCxnSpPr/>
          <p:nvPr/>
        </p:nvCxnSpPr>
        <p:spPr>
          <a:xfrm>
            <a:off x="1557900" y="2040700"/>
            <a:ext cx="0" cy="212400"/>
          </a:xfrm>
          <a:prstGeom prst="straightConnector1">
            <a:avLst/>
          </a:prstGeom>
          <a:noFill/>
          <a:ln cap="flat" cmpd="sng" w="9525">
            <a:solidFill>
              <a:schemeClr val="dk2"/>
            </a:solidFill>
            <a:prstDash val="solid"/>
            <a:round/>
            <a:headEnd len="med" w="med" type="none"/>
            <a:tailEnd len="med" w="med" type="none"/>
          </a:ln>
        </p:spPr>
      </p:cxnSp>
      <p:sp>
        <p:nvSpPr>
          <p:cNvPr id="223" name="Google Shape;223;p42"/>
          <p:cNvSpPr txBox="1"/>
          <p:nvPr/>
        </p:nvSpPr>
        <p:spPr>
          <a:xfrm>
            <a:off x="670100" y="8851300"/>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 Evaluating Evidence &amp; Perspective</a:t>
            </a:r>
            <a:endParaRPr sz="1200">
              <a:latin typeface="Inter"/>
              <a:ea typeface="Inter"/>
              <a:cs typeface="Inter"/>
              <a:sym typeface="Inter"/>
            </a:endParaRPr>
          </a:p>
        </p:txBody>
      </p:sp>
      <p:cxnSp>
        <p:nvCxnSpPr>
          <p:cNvPr id="224" name="Google Shape;224;p42"/>
          <p:cNvCxnSpPr/>
          <p:nvPr/>
        </p:nvCxnSpPr>
        <p:spPr>
          <a:xfrm>
            <a:off x="3928550" y="2040700"/>
            <a:ext cx="0" cy="212400"/>
          </a:xfrm>
          <a:prstGeom prst="straightConnector1">
            <a:avLst/>
          </a:prstGeom>
          <a:noFill/>
          <a:ln cap="flat" cmpd="sng" w="9525">
            <a:solidFill>
              <a:schemeClr val="dk2"/>
            </a:solidFill>
            <a:prstDash val="solid"/>
            <a:round/>
            <a:headEnd len="med" w="med" type="none"/>
            <a:tailEnd len="med" w="med" type="none"/>
          </a:ln>
        </p:spPr>
      </p:cxnSp>
      <p:cxnSp>
        <p:nvCxnSpPr>
          <p:cNvPr id="225" name="Google Shape;225;p42"/>
          <p:cNvCxnSpPr/>
          <p:nvPr/>
        </p:nvCxnSpPr>
        <p:spPr>
          <a:xfrm>
            <a:off x="6296500" y="2040700"/>
            <a:ext cx="0" cy="212400"/>
          </a:xfrm>
          <a:prstGeom prst="straightConnector1">
            <a:avLst/>
          </a:prstGeom>
          <a:noFill/>
          <a:ln cap="flat" cmpd="sng" w="9525">
            <a:solidFill>
              <a:schemeClr val="dk2"/>
            </a:solidFill>
            <a:prstDash val="solid"/>
            <a:round/>
            <a:headEnd len="med" w="med" type="none"/>
            <a:tailEnd len="med" w="med" type="none"/>
          </a:ln>
        </p:spPr>
      </p:cxnSp>
      <p:sp>
        <p:nvSpPr>
          <p:cNvPr id="226" name="Google Shape;226;p42"/>
          <p:cNvSpPr txBox="1"/>
          <p:nvPr/>
        </p:nvSpPr>
        <p:spPr>
          <a:xfrm>
            <a:off x="584600" y="5907925"/>
            <a:ext cx="6726000" cy="3364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Reflection &amp; Analysis: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this firsthand account compare to what you expected life on the trail to be?</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I thought the Gold Rush would be exciting, but this account shows that it was exhausting and uncertain, especially for women trying to survive and work.</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Luzena Stanley Wilson’s story teach about the strength and adaptability of women on the trail?</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It shows that women had to work incredibly hard with little support, often stepping into business and leadership roles while keeping families going in harsh conditions.</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0" name="Shape 230"/>
        <p:cNvGrpSpPr/>
        <p:nvPr/>
      </p:nvGrpSpPr>
      <p:grpSpPr>
        <a:xfrm>
          <a:off x="0" y="0"/>
          <a:ext cx="0" cy="0"/>
          <a:chOff x="0" y="0"/>
          <a:chExt cx="0" cy="0"/>
        </a:xfrm>
      </p:grpSpPr>
      <p:pic>
        <p:nvPicPr>
          <p:cNvPr id="231" name="Google Shape;231;p43"/>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32" name="Google Shape;232;p4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33" name="Google Shape;233;p4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34" name="Google Shape;234;p43"/>
          <p:cNvSpPr txBox="1"/>
          <p:nvPr/>
        </p:nvSpPr>
        <p:spPr>
          <a:xfrm>
            <a:off x="455250" y="795075"/>
            <a:ext cx="68622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As you move through the inside/outside circle, take notes about each of the sources. Include specific evidence and explain the perspective.</a:t>
            </a:r>
            <a:endParaRPr sz="1400">
              <a:latin typeface="Halant"/>
              <a:ea typeface="Halant"/>
              <a:cs typeface="Halant"/>
              <a:sym typeface="Halant"/>
            </a:endParaRPr>
          </a:p>
        </p:txBody>
      </p:sp>
      <p:sp>
        <p:nvSpPr>
          <p:cNvPr id="235" name="Google Shape;235;p43"/>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Evaluating Evidence </a:t>
            </a:r>
            <a:r>
              <a:rPr lang="en" sz="1400">
                <a:solidFill>
                  <a:schemeClr val="dk1"/>
                </a:solidFill>
                <a:latin typeface="Halant"/>
                <a:ea typeface="Halant"/>
                <a:cs typeface="Halant"/>
                <a:sym typeface="Halant"/>
              </a:rPr>
              <a:t>&amp; Perspective</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Women on the Trail (Exemplar)</a:t>
            </a:r>
            <a:endParaRPr sz="1900">
              <a:solidFill>
                <a:schemeClr val="dk1"/>
              </a:solidFill>
              <a:latin typeface="Plus Jakarta Sans"/>
              <a:ea typeface="Plus Jakarta Sans"/>
              <a:cs typeface="Plus Jakarta Sans"/>
              <a:sym typeface="Plus Jakarta Sans"/>
            </a:endParaRPr>
          </a:p>
        </p:txBody>
      </p:sp>
      <p:pic>
        <p:nvPicPr>
          <p:cNvPr id="236" name="Google Shape;236;p43"/>
          <p:cNvPicPr preferRelativeResize="0"/>
          <p:nvPr/>
        </p:nvPicPr>
        <p:blipFill>
          <a:blip r:embed="rId4">
            <a:alphaModFix/>
          </a:blip>
          <a:stretch>
            <a:fillRect/>
          </a:stretch>
        </p:blipFill>
        <p:spPr>
          <a:xfrm>
            <a:off x="216272" y="154797"/>
            <a:ext cx="1041739" cy="431978"/>
          </a:xfrm>
          <a:prstGeom prst="rect">
            <a:avLst/>
          </a:prstGeom>
          <a:noFill/>
          <a:ln>
            <a:noFill/>
          </a:ln>
        </p:spPr>
      </p:pic>
      <p:graphicFrame>
        <p:nvGraphicFramePr>
          <p:cNvPr id="237" name="Google Shape;237;p43"/>
          <p:cNvGraphicFramePr/>
          <p:nvPr/>
        </p:nvGraphicFramePr>
        <p:xfrm>
          <a:off x="952650" y="1532475"/>
          <a:ext cx="3000000" cy="3000000"/>
        </p:xfrm>
        <a:graphic>
          <a:graphicData uri="http://schemas.openxmlformats.org/drawingml/2006/table">
            <a:tbl>
              <a:tblPr>
                <a:noFill/>
                <a:tableStyleId>{40416AD8-8A69-426E-B701-7AF997FEC692}</a:tableStyleId>
              </a:tblPr>
              <a:tblGrid>
                <a:gridCol w="2933700"/>
                <a:gridCol w="2933700"/>
              </a:tblGrid>
              <a:tr h="381000">
                <a:tc gridSpan="2">
                  <a:txBody>
                    <a:bodyPr/>
                    <a:lstStyle/>
                    <a:p>
                      <a:pPr indent="0" lvl="0" marL="0" rtl="0" algn="l">
                        <a:spcBef>
                          <a:spcPts val="0"/>
                        </a:spcBef>
                        <a:spcAft>
                          <a:spcPts val="0"/>
                        </a:spcAft>
                        <a:buNone/>
                      </a:pPr>
                      <a:r>
                        <a:rPr b="1" lang="en" sz="1200">
                          <a:latin typeface="Inter"/>
                          <a:ea typeface="Inter"/>
                          <a:cs typeface="Inter"/>
                          <a:sym typeface="Inter"/>
                        </a:rPr>
                        <a:t>Your Source: Elizabeth Flake</a:t>
                      </a:r>
                      <a:endParaRPr b="1" sz="1200">
                        <a:latin typeface="Inter"/>
                        <a:ea typeface="Inter"/>
                        <a:cs typeface="Inter"/>
                        <a:sym typeface="Inter"/>
                      </a:endParaRPr>
                    </a:p>
                  </a:txBody>
                  <a:tcPr marT="91425" marB="91425" marR="91425" marL="91425">
                    <a:solidFill>
                      <a:srgbClr val="D9D9D9"/>
                    </a:solidFill>
                  </a:tcPr>
                </a:tc>
                <a:tc hMerge="1"/>
              </a:tr>
              <a:tr h="381000">
                <a:tc gridSpan="2">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Drove oxen, walked 1,100 miles, became a free woman, led in her community.</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African American woman; shows strength, endurance, and the pursuit of freedom during westward expansion.</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tc>
                <a:tc hMerge="1"/>
              </a:tr>
              <a:tr h="381000">
                <a:tc>
                  <a:txBody>
                    <a:bodyPr/>
                    <a:lstStyle/>
                    <a:p>
                      <a:pPr indent="0" lvl="0" marL="0" rtl="0" algn="l">
                        <a:spcBef>
                          <a:spcPts val="0"/>
                        </a:spcBef>
                        <a:spcAft>
                          <a:spcPts val="0"/>
                        </a:spcAft>
                        <a:buNone/>
                      </a:pPr>
                      <a:r>
                        <a:rPr b="1" lang="en" sz="1200">
                          <a:latin typeface="Inter"/>
                          <a:ea typeface="Inter"/>
                          <a:cs typeface="Inter"/>
                          <a:sym typeface="Inter"/>
                        </a:rPr>
                        <a:t>Source: Catherine Haun</a:t>
                      </a:r>
                      <a:endParaRPr b="1" sz="1200">
                        <a:latin typeface="Inter"/>
                        <a:ea typeface="Inter"/>
                        <a:cs typeface="Inter"/>
                        <a:sym typeface="Inter"/>
                      </a:endParaRPr>
                    </a:p>
                  </a:txBody>
                  <a:tcPr marT="91425" marB="91425" marR="91425" marL="91425">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Source: Harriet Scott Palmer</a:t>
                      </a:r>
                      <a:endParaRPr b="1" sz="1200">
                        <a:latin typeface="Inter"/>
                        <a:ea typeface="Inter"/>
                        <a:cs typeface="Inter"/>
                        <a:sym typeface="Inter"/>
                      </a:endParaRPr>
                    </a:p>
                  </a:txBody>
                  <a:tcPr marT="91425" marB="91425" marR="91425" marL="91425">
                    <a:solidFill>
                      <a:srgbClr val="D9D9D9"/>
                    </a:solidFill>
                  </a:tcPr>
                </a:tc>
              </a:tr>
              <a:tr h="38100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Survived cholera outbreaks, snakebites, and harsh travel; found joy in small moments.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White pioneer woman; shows women were caretakers, workers, and sources of emotional strength.</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Nearly smothered in a wagon; lost her younger brother; walked through desert terrain.</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Child’s memory as a white settler; shows the dangers of the trail and emotional pain of loss.</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Source: Luzena Stanley Wilson</a:t>
                      </a:r>
                      <a:endParaRPr b="1" sz="1200">
                        <a:latin typeface="Inter"/>
                        <a:ea typeface="Inter"/>
                        <a:cs typeface="Inter"/>
                        <a:sym typeface="Inter"/>
                      </a:endParaRPr>
                    </a:p>
                  </a:txBody>
                  <a:tcPr marT="91425" marB="91425" marR="91425" marL="91425">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Source: Sarah Winnemucca Hopkins</a:t>
                      </a:r>
                      <a:endParaRPr b="1" sz="1200">
                        <a:latin typeface="Inter"/>
                        <a:ea typeface="Inter"/>
                        <a:cs typeface="Inter"/>
                        <a:sym typeface="Inter"/>
                      </a:endParaRPr>
                    </a:p>
                  </a:txBody>
                  <a:tcPr marT="91425" marB="91425" marR="91425" marL="91425">
                    <a:solidFill>
                      <a:srgbClr val="D9D9D9"/>
                    </a:solidFill>
                  </a:tcPr>
                </a:tc>
              </a:tr>
              <a:tr h="38100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Crossed desert, worked long hours, ran a hotel, watched people lose everything to mining.</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White woman business owner; shows adaptability, hard work, and emotional exhaustion.</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Buried alive by her mother to escape white violence; supplies burned; trauma described vividly.</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Northern Paiute woman; shows the terror, betrayal, and survival Native women endured.</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